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34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3"/>
    <a:srgbClr val="0B49CB"/>
    <a:srgbClr val="204E79"/>
    <a:srgbClr val="145579"/>
    <a:srgbClr val="3A6483"/>
    <a:srgbClr val="F2F4F8"/>
    <a:srgbClr val="1C7DDB"/>
    <a:srgbClr val="121619"/>
    <a:srgbClr val="F2F2F2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99" d="100"/>
          <a:sy n="99" d="100"/>
        </p:scale>
        <p:origin x="127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3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5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2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85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2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eer2701/github_projects/blob/main/IBM-Data-Science---SpaceX-Capstone-Project/1.3%20%20labs-jupyter-spacex-Data%20wrangling-OK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er2701/github_projects/blob/main/IBM-Data-Science---SpaceX-Capstone-Project/2.2%20%20jupyter-labs-eda-dataviz-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er2701/github_projects/blob/main/IBM-Data-Science---SpaceX-Capstone-Project/2.1%20%20jupyter-labs-eda-sql-coursera_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er2701/github_projects/blob/main/IBM-Data-Science---SpaceX-Capstone-Project/3.1%20%20%20lab_jupyter_launch_site_location-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er2701/github_projects/blob/main/IBM-Data-Science---SpaceX-Capstone-Project/3.2%20%20Data%20Visualization%20with%20Python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eer2701/github_projects/blob/main/IBM-Data-Science---SpaceX-Capstone-Project/4%20%20SpaceX_Machine%20Learning%20Prediction_Part_5-OK-Final.ipynb" TargetMode="Externa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hyperlink" Target="https://github.com/veer2701/github_projects/blob/main/IBM-Data-Science---SpaceX-Capstone-Project/1.1%20%20jupyter-labs-spacex-data-collection-api-OK-Final.ipynb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hyperlink" Target="https://github.com/veer2701/github_projects/blob/main/IBM-Data-Science---SpaceX-Capstone-Project/1.2%20%20jupyter-labs-webscraping-OK.ipynb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Veer Pal Singh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Data Scientist 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28/11/2021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770010" y="1392515"/>
            <a:ext cx="6314183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Introduction</a:t>
            </a:r>
          </a:p>
          <a:p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/>
            </a:endParaRPr>
          </a:p>
          <a:p>
            <a:pPr algn="just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In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the data set, there are several different cases where the booster did not land successfully. Sometimes a landing was attempted but failed due to an accident; for example, True Ocean means the mission outcome was successfully landed to a specific region of the ocean while False Ocean means the mission outcome was unsuccessfully landed to a specific region of the ocean. True RTLS means the mission outcome was successfully landed to a ground pad False RTLS means the mission outcome was unsuccessfully landed to a ground pad. True ASDS means the mission outcome was successfully landed on a drone ship False ASDS means the mission outcome was unsuccessfully landed on a drone ship. We mainly convert those outcomes into Training Labels with 1 means the booster successfully landed 0 means it was unsuccessful.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78" y="2381341"/>
            <a:ext cx="3696851" cy="29453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09070" y="5379793"/>
            <a:ext cx="3873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https://github.com/veer2701/github_projects/blob/main/IBM-Data-Science---</a:t>
            </a:r>
            <a:r>
              <a:rPr lang="en-US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SpaceX-Capstone-Project/1.3%20%20labs-jupyter-spacex-Data%20wrangling-OK.ipynb</a:t>
            </a:r>
            <a:endParaRPr lang="en-US" sz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933650" y="3715352"/>
            <a:ext cx="6285297" cy="5775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5493"/>
                </a:solidFill>
              </a:rPr>
              <a:t>Perform Exploratory Data Analysis EDA on dataset</a:t>
            </a:r>
            <a:endParaRPr lang="en-US" sz="2000" b="1" dirty="0">
              <a:solidFill>
                <a:srgbClr val="005493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33650" y="4398745"/>
            <a:ext cx="3051209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5493"/>
                </a:solidFill>
              </a:rPr>
              <a:t>Calculate the number of launches at each site</a:t>
            </a:r>
            <a:endParaRPr lang="en-US" sz="2000" dirty="0">
              <a:solidFill>
                <a:srgbClr val="005493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08382" y="4398745"/>
            <a:ext cx="3051209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5493"/>
                </a:solidFill>
              </a:rPr>
              <a:t>Calculate the number of occurrence of each orbit</a:t>
            </a:r>
            <a:endParaRPr lang="en-US" sz="2000" dirty="0">
              <a:solidFill>
                <a:srgbClr val="005493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22422" y="5428619"/>
            <a:ext cx="1548062" cy="8952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Calculate the number and occurrence of mission outcome per orbit type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555507" y="5419023"/>
            <a:ext cx="1548062" cy="8952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Export dataset as a .csv file</a:t>
            </a:r>
            <a:endParaRPr lang="en-US" sz="1100" dirty="0"/>
          </a:p>
        </p:txBody>
      </p:sp>
      <p:sp>
        <p:nvSpPr>
          <p:cNvPr id="30" name="Rounded Rectangle 29"/>
          <p:cNvSpPr/>
          <p:nvPr/>
        </p:nvSpPr>
        <p:spPr>
          <a:xfrm>
            <a:off x="4174154" y="5428619"/>
            <a:ext cx="1548062" cy="8952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Create a landing outcome label from Outcome column</a:t>
            </a:r>
            <a:endParaRPr lang="en-US" sz="1100" dirty="0"/>
          </a:p>
        </p:txBody>
      </p:sp>
      <p:sp>
        <p:nvSpPr>
          <p:cNvPr id="31" name="Rounded Rectangle 30"/>
          <p:cNvSpPr/>
          <p:nvPr/>
        </p:nvSpPr>
        <p:spPr>
          <a:xfrm>
            <a:off x="5792801" y="5408215"/>
            <a:ext cx="1548062" cy="8952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Work out success rate for every landing in dataset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7561131" y="1588113"/>
            <a:ext cx="3920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Each launch aims to an dedicated orbit, and here are some common orbit types: 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83768" cy="293914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Graphs being drawn: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vs Payload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vs 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Mass vs 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vs. Flight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vs. Orbit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Type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vs.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</a:t>
            </a:r>
            <a:r>
              <a:rPr lang="en-US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https://github.com/veer2701/github_projects/blob/main/IBM-Data-Science---</a:t>
            </a:r>
            <a:r>
              <a:rPr lang="en-US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SpaceX-Capstone-Project/2.2%20%20jupyter-labs-eda-dataviz-OK.ipynb</a:t>
            </a:r>
            <a:endParaRPr lang="en-US" sz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501843" y="1812825"/>
            <a:ext cx="4783768" cy="9014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 being drawn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Mean vs. Orbit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2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7014" y="4764766"/>
            <a:ext cx="478376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1300" dirty="0"/>
              <a:t>Scatter plots show how much one variable is affected by another. The relationship between two variables is called their correlation . Scatter plots usually consist of a large body of data.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501843" y="2714324"/>
            <a:ext cx="4783768" cy="9014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/>
              <a:t>A bar diagram makes it easy to compare sets of data between different groups at a glance. The graph represents categories on one axis and a discrete value in the other. The goal is to show the relationship between the two axes. Bar charts can also show big changes in data over time.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2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Graph being drawn: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vs. Year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/>
              <a:t>Line graphs are useful in that they show data variables and trends very clearly and can help to make predictions about the results of data not yet recorded</a:t>
            </a:r>
            <a:endParaRPr lang="en-US" sz="1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234" y="4517322"/>
            <a:ext cx="945433" cy="8788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8234" y="1866623"/>
            <a:ext cx="927411" cy="8638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504" y="3165073"/>
            <a:ext cx="14382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153083"/>
            <a:ext cx="9095885" cy="369907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280"/>
              </a:spcBef>
              <a:buNone/>
            </a:pPr>
            <a:r>
              <a:rPr lang="en-US" sz="1600" dirty="0" smtClean="0">
                <a:latin typeface="Carlito"/>
                <a:cs typeface="Carlito"/>
              </a:rPr>
              <a:t>We needed the information about some questions that we were asked about data. For that we used SQL queries to get the answers in the dataset</a:t>
            </a:r>
            <a:r>
              <a:rPr lang="en-US" sz="1600" dirty="0" smtClean="0">
                <a:latin typeface="Carlito"/>
                <a:cs typeface="Carlito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280"/>
              </a:spcBef>
              <a:buNone/>
            </a:pPr>
            <a:endParaRPr lang="en-US" sz="800" dirty="0" smtClean="0">
              <a:latin typeface="Carlito"/>
              <a:cs typeface="Carlito"/>
            </a:endParaRPr>
          </a:p>
          <a:p>
            <a:pPr marL="527050" marR="434975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Displaying </a:t>
            </a:r>
            <a:r>
              <a:rPr lang="en-US" sz="1400" dirty="0"/>
              <a:t>the names of the unique launch sites in the space mission </a:t>
            </a:r>
          </a:p>
          <a:p>
            <a:pPr marL="527050" marR="434975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Displaying </a:t>
            </a:r>
            <a:r>
              <a:rPr lang="en-US" sz="1400" dirty="0"/>
              <a:t>5 records where launch sites begin with the string 'KSC’ </a:t>
            </a:r>
          </a:p>
          <a:p>
            <a:pPr marL="527050" marR="434975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Displaying </a:t>
            </a:r>
            <a:r>
              <a:rPr lang="en-US" sz="1400" dirty="0"/>
              <a:t>the total payload mass carried by boosters launched by NASA (CRS) </a:t>
            </a:r>
          </a:p>
          <a:p>
            <a:pPr marL="527050" marR="434975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Displaying </a:t>
            </a:r>
            <a:r>
              <a:rPr lang="en-US" sz="1400" dirty="0"/>
              <a:t>average payload mass carried by booster version F9 v1.1 </a:t>
            </a:r>
          </a:p>
          <a:p>
            <a:pPr marL="527050" marR="434975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Listing </a:t>
            </a:r>
            <a:r>
              <a:rPr lang="en-US" sz="1400" dirty="0"/>
              <a:t>the date where the successful landing outcome in drone ship was achieved. </a:t>
            </a:r>
          </a:p>
          <a:p>
            <a:pPr marL="527050" marR="434975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Listing </a:t>
            </a:r>
            <a:r>
              <a:rPr lang="en-US" sz="1400" dirty="0"/>
              <a:t>the names of the boosters which have success in ground pad and have payload mass greater than 4000 but less than 6000 </a:t>
            </a:r>
          </a:p>
          <a:p>
            <a:pPr marL="527050" marR="434975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Listing </a:t>
            </a:r>
            <a:r>
              <a:rPr lang="en-US" sz="1400" dirty="0"/>
              <a:t>the total number of successful and failure mission outcomes </a:t>
            </a:r>
          </a:p>
          <a:p>
            <a:pPr marL="527050" marR="434975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Listing </a:t>
            </a:r>
            <a:r>
              <a:rPr lang="en-US" sz="1400" dirty="0"/>
              <a:t>the names of the </a:t>
            </a:r>
            <a:r>
              <a:rPr lang="en-US" sz="1400" dirty="0" smtClean="0"/>
              <a:t>booster versions </a:t>
            </a:r>
            <a:r>
              <a:rPr lang="en-US" sz="1400" dirty="0"/>
              <a:t>which have carried the maximum payload mass. </a:t>
            </a:r>
          </a:p>
          <a:p>
            <a:pPr marL="527050" marR="434975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Listing </a:t>
            </a:r>
            <a:r>
              <a:rPr lang="en-US" sz="1400" dirty="0"/>
              <a:t>the records which will display the month names, successful </a:t>
            </a:r>
            <a:r>
              <a:rPr lang="en-US" sz="1400" dirty="0" smtClean="0"/>
              <a:t>landing outcomes </a:t>
            </a:r>
            <a:r>
              <a:rPr lang="en-US" sz="1400" dirty="0"/>
              <a:t>in ground pad ,booster versions, </a:t>
            </a:r>
            <a:r>
              <a:rPr lang="en-US" sz="1400" dirty="0" smtClean="0"/>
              <a:t>launch site </a:t>
            </a:r>
            <a:r>
              <a:rPr lang="en-US" sz="1400" dirty="0"/>
              <a:t>for the months in year 2017 </a:t>
            </a:r>
          </a:p>
          <a:p>
            <a:pPr marL="527050" marR="434975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Ranking </a:t>
            </a:r>
            <a:r>
              <a:rPr lang="en-US" sz="1400" dirty="0"/>
              <a:t>the count of successful </a:t>
            </a:r>
            <a:r>
              <a:rPr lang="en-US" sz="1400" dirty="0" smtClean="0"/>
              <a:t>landing outcomes </a:t>
            </a:r>
            <a:r>
              <a:rPr lang="en-US" sz="1400" dirty="0"/>
              <a:t>between the date 2010-06-04 and 2017-03-20 in descending order.</a:t>
            </a:r>
            <a:endParaRPr lang="en-US" sz="1400" u="heavy" dirty="0" smtClean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0" marR="5080" indent="0">
              <a:lnSpc>
                <a:spcPct val="149000"/>
              </a:lnSpc>
              <a:buNone/>
            </a:pPr>
            <a:r>
              <a:rPr lang="en-US" sz="120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US" sz="12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r>
              <a:rPr lang="en-US" sz="12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https://github.com/veer2701/github_projects/blob/main/IBM-Data-Science---</a:t>
            </a:r>
            <a:r>
              <a:rPr lang="en-US" sz="1200" spc="-5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SpaceX-Capstone-Project/2.1%20%20jupyter-labs-eda-sql-coursera_OK.ipynb</a:t>
            </a:r>
            <a:endParaRPr lang="en-US" sz="1200" spc="-5" dirty="0" smtClean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0" marR="5080" indent="0">
              <a:lnSpc>
                <a:spcPct val="149000"/>
              </a:lnSpc>
              <a:buNone/>
            </a:pP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0009" y="1468793"/>
            <a:ext cx="8258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80"/>
              </a:spcBef>
            </a:pPr>
            <a:r>
              <a:rPr lang="en-US" sz="2000" b="1" dirty="0" smtClean="0">
                <a:latin typeface="Carlito"/>
                <a:cs typeface="Carlito"/>
              </a:rPr>
              <a:t>Performed SQL queries to gather information about the dataset</a:t>
            </a:r>
            <a:endParaRPr lang="en-US" sz="2000" b="1" dirty="0">
              <a:latin typeface="Carlito"/>
              <a:cs typeface="Carli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347" y="2785025"/>
            <a:ext cx="1952625" cy="243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733069"/>
            <a:ext cx="10395293" cy="709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https://github.com/veer2701/github_projects/blob/main/IBM-Data-Science---</a:t>
            </a: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SpaceX-Capstone-Project/3.1%20%20%20lab_jupyter_launch_site_location-OK.ipynb</a:t>
            </a:r>
            <a:endParaRPr lang="en-US" sz="15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0011" y="1474232"/>
            <a:ext cx="10616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visualize the Launch Data into an interactive map.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 took the Latitude and Longitude Coordinates at each launch site and added a Circle Marker around each launch site with a label of the name of the launch site.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0008" y="2485723"/>
            <a:ext cx="10616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We assigned 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b="1" dirty="0" err="1" smtClean="0"/>
              <a:t>launch_outcomes</a:t>
            </a:r>
            <a:r>
              <a:rPr lang="en-US" b="1" dirty="0" smtClean="0"/>
              <a:t>(failures</a:t>
            </a:r>
            <a:r>
              <a:rPr lang="en-US" b="1" dirty="0"/>
              <a:t>, successes) to classes 0 and 1 </a:t>
            </a:r>
            <a:r>
              <a:rPr lang="en-US" dirty="0"/>
              <a:t>with </a:t>
            </a:r>
            <a:r>
              <a:rPr lang="en-US" b="1" dirty="0"/>
              <a:t>Green</a:t>
            </a:r>
            <a:r>
              <a:rPr lang="en-US" dirty="0"/>
              <a:t> and </a:t>
            </a:r>
            <a:r>
              <a:rPr lang="en-US" b="1" dirty="0"/>
              <a:t>Red</a:t>
            </a:r>
            <a:r>
              <a:rPr lang="en-US" dirty="0"/>
              <a:t> markers on the map in a </a:t>
            </a:r>
            <a:r>
              <a:rPr lang="en-US" dirty="0" err="1" smtClean="0"/>
              <a:t>MarkerCluster</a:t>
            </a:r>
            <a:r>
              <a:rPr lang="en-US" dirty="0" smtClean="0"/>
              <a:t>()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0011" y="3287754"/>
            <a:ext cx="106166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/>
              <a:t>Using </a:t>
            </a:r>
            <a:r>
              <a:rPr lang="en-US" sz="2000" b="1" dirty="0" err="1" smtClean="0"/>
              <a:t>Haversine's</a:t>
            </a:r>
            <a:r>
              <a:rPr lang="en-US" sz="2000" b="1" dirty="0" smtClean="0"/>
              <a:t> </a:t>
            </a:r>
            <a:r>
              <a:rPr lang="en-US" sz="2000" b="1" dirty="0"/>
              <a:t>formula we calculated the distance</a:t>
            </a:r>
            <a:r>
              <a:rPr lang="en-US" sz="2000" dirty="0"/>
              <a:t> from the Launch Site to various landmarks to find various trends about what is around the Launch Site to measure patterns. </a:t>
            </a:r>
            <a:r>
              <a:rPr lang="en-US" sz="2000" b="1" dirty="0"/>
              <a:t>Lines</a:t>
            </a:r>
            <a:r>
              <a:rPr lang="en-US" sz="2000" dirty="0"/>
              <a:t> are drawn on the map to measure distance to landmarks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0012" y="4457074"/>
            <a:ext cx="6843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/>
              <a:t>Example of some trends in which the Launch Site is situated in. </a:t>
            </a:r>
            <a:endParaRPr lang="en-US" sz="1600" b="1" dirty="0" smtClean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 smtClean="0"/>
              <a:t>Are </a:t>
            </a:r>
            <a:r>
              <a:rPr lang="en-US" sz="1400" dirty="0"/>
              <a:t>launch sites in close proximity to railways? No </a:t>
            </a:r>
            <a:endParaRPr lang="en-US" sz="1400" dirty="0" smtClean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 smtClean="0"/>
              <a:t>Are </a:t>
            </a:r>
            <a:r>
              <a:rPr lang="en-US" sz="1400" dirty="0"/>
              <a:t>launch sites in close proximity to highways? No </a:t>
            </a:r>
            <a:endParaRPr lang="en-US" sz="1400" dirty="0" smtClean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 smtClean="0"/>
              <a:t>Are </a:t>
            </a:r>
            <a:r>
              <a:rPr lang="en-US" sz="1400" dirty="0"/>
              <a:t>launch sites in close proximity to coastline? Yes </a:t>
            </a:r>
            <a:endParaRPr lang="en-US" sz="1400" dirty="0" smtClean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400" dirty="0" smtClean="0"/>
              <a:t>Do </a:t>
            </a:r>
            <a:r>
              <a:rPr lang="en-US" sz="1400" dirty="0"/>
              <a:t>launch sites keep certain distance away from cities? Yes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5663"/>
            <a:ext cx="10587801" cy="50315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b="1" dirty="0"/>
              <a:t>Used Python </a:t>
            </a:r>
            <a:r>
              <a:rPr lang="en-US" sz="2600" b="1" dirty="0" smtClean="0"/>
              <a:t>to </a:t>
            </a:r>
            <a:r>
              <a:rPr lang="en-US" sz="2600" b="1" dirty="0"/>
              <a:t>host the </a:t>
            </a:r>
            <a:r>
              <a:rPr lang="en-US" sz="2600" b="1" dirty="0" smtClean="0"/>
              <a:t>website </a:t>
            </a:r>
            <a:r>
              <a:rPr lang="en-US" sz="2600" b="1" dirty="0"/>
              <a:t>so your can play around with the data and view the data </a:t>
            </a:r>
            <a:endParaRPr lang="en-US" sz="2600" b="1" dirty="0" smtClean="0"/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/>
              <a:t> </a:t>
            </a:r>
            <a:r>
              <a:rPr lang="en-US" sz="2400" b="1" dirty="0"/>
              <a:t>The dashboard is built with </a:t>
            </a:r>
            <a:r>
              <a:rPr lang="en-US" sz="2400" b="1" dirty="0" err="1" smtClean="0"/>
              <a:t>Plotly</a:t>
            </a:r>
            <a:r>
              <a:rPr lang="en-US" sz="2400" b="1" dirty="0" smtClean="0"/>
              <a:t> </a:t>
            </a:r>
            <a:r>
              <a:rPr lang="en-US" sz="2400" b="1" dirty="0"/>
              <a:t>and Dash web framework.</a:t>
            </a: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/>
              <a:t>	Graphs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/>
              <a:t>	</a:t>
            </a:r>
            <a:r>
              <a:rPr lang="en-US" sz="2400" b="1" dirty="0" smtClean="0"/>
              <a:t>- </a:t>
            </a:r>
            <a:r>
              <a:rPr lang="en-US" sz="2400" b="1" dirty="0"/>
              <a:t>Pie Chart showing the total launches by a certain site/all sites </a:t>
            </a:r>
            <a:endParaRPr lang="en-US" sz="2400" b="1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/>
              <a:t>	</a:t>
            </a:r>
            <a:r>
              <a:rPr lang="en-US" sz="2400" dirty="0" smtClean="0"/>
              <a:t>- </a:t>
            </a:r>
            <a:r>
              <a:rPr lang="en-US" sz="2400" dirty="0"/>
              <a:t>display relative proportions of multiple classes of data. 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- </a:t>
            </a:r>
            <a:r>
              <a:rPr lang="en-US" sz="2400" dirty="0"/>
              <a:t>size of the circle can be made proportional to the total quantity it represents.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000" b="1" dirty="0"/>
              <a:t>Scatter Graph showing the relationship with Outcome and Payload Mass (Kg) for the different Booster Versions</a:t>
            </a:r>
            <a:r>
              <a:rPr lang="en-US" sz="2000" dirty="0"/>
              <a:t> </a:t>
            </a:r>
            <a:endParaRPr lang="en-US" sz="2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/>
              <a:t>It </a:t>
            </a:r>
            <a:r>
              <a:rPr lang="en-US" sz="1600" dirty="0"/>
              <a:t>shows the relationship between two variables. </a:t>
            </a:r>
            <a:endParaRPr lang="en-US" sz="160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/>
              <a:t>It </a:t>
            </a:r>
            <a:r>
              <a:rPr lang="en-US" sz="1600" dirty="0"/>
              <a:t>is the best method to show you a non-linear pattern. </a:t>
            </a:r>
            <a:endParaRPr lang="en-US" sz="160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/>
              <a:t>The </a:t>
            </a:r>
            <a:r>
              <a:rPr lang="en-US" sz="1600" dirty="0"/>
              <a:t>range of data flow, i.e. maximum and minimum value, can be determined. </a:t>
            </a:r>
            <a:endParaRPr lang="en-US" sz="160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/>
              <a:t>Observation </a:t>
            </a:r>
            <a:r>
              <a:rPr lang="en-US" sz="1600" dirty="0"/>
              <a:t>and reading are straightforward</a:t>
            </a:r>
            <a:r>
              <a:rPr lang="en-US" sz="1600" dirty="0" smtClean="0"/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https://github.com/veer2701/github_projects/blob/main/IBM-Data-Science---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SpaceX-Capstone-Project/3.2%20%20Data%20Visualization%20with%20Python.py</a:t>
            </a:r>
            <a:endParaRPr lang="en-US" sz="19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6413"/>
            <a:ext cx="7344086" cy="505079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Building Model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/>
              <a:t>Load our dataset into </a:t>
            </a:r>
            <a:r>
              <a:rPr lang="en-US" sz="1400" dirty="0" err="1"/>
              <a:t>NumPy</a:t>
            </a:r>
            <a:r>
              <a:rPr lang="en-US" sz="1400" dirty="0"/>
              <a:t> and Pandas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Transform </a:t>
            </a:r>
            <a:r>
              <a:rPr lang="en-US" sz="1400" dirty="0"/>
              <a:t>Data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Split </a:t>
            </a:r>
            <a:r>
              <a:rPr lang="en-US" sz="1400" dirty="0"/>
              <a:t>our data into training and test data sets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Check </a:t>
            </a:r>
            <a:r>
              <a:rPr lang="en-US" sz="1400" dirty="0"/>
              <a:t>how many test samples we have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Decide </a:t>
            </a:r>
            <a:r>
              <a:rPr lang="en-US" sz="1400" dirty="0"/>
              <a:t>which type of machine learning algorithms we want to use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Set </a:t>
            </a:r>
            <a:r>
              <a:rPr lang="en-US" sz="1400" dirty="0"/>
              <a:t>our parameters and algorithms to </a:t>
            </a:r>
            <a:r>
              <a:rPr lang="en-US" sz="1400" dirty="0" err="1"/>
              <a:t>GridSearchCV</a:t>
            </a:r>
            <a:r>
              <a:rPr lang="en-US" sz="1400" dirty="0"/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 smtClean="0"/>
              <a:t>Fit </a:t>
            </a:r>
            <a:r>
              <a:rPr lang="en-US" sz="1400" dirty="0"/>
              <a:t>our datasets into the </a:t>
            </a:r>
            <a:r>
              <a:rPr lang="en-US" sz="1400" dirty="0" err="1"/>
              <a:t>GridSearchCV</a:t>
            </a:r>
            <a:r>
              <a:rPr lang="en-US" sz="1400" dirty="0"/>
              <a:t> objects and train our dataset. </a:t>
            </a:r>
            <a:endParaRPr lang="en-US" sz="1400" dirty="0" smtClean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Evaluating Model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200" dirty="0"/>
              <a:t>Check accuracy for each model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200" dirty="0" smtClean="0"/>
              <a:t>Get </a:t>
            </a:r>
            <a:r>
              <a:rPr lang="en-US" sz="1200" dirty="0"/>
              <a:t>tuned </a:t>
            </a:r>
            <a:r>
              <a:rPr lang="en-US" sz="1200" dirty="0" err="1"/>
              <a:t>hyperparameters</a:t>
            </a:r>
            <a:r>
              <a:rPr lang="en-US" sz="1200" dirty="0"/>
              <a:t> for each type of algorithms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200" dirty="0" smtClean="0"/>
              <a:t>Plot </a:t>
            </a:r>
            <a:r>
              <a:rPr lang="en-US" sz="1200" dirty="0"/>
              <a:t>Confusion </a:t>
            </a:r>
            <a:r>
              <a:rPr lang="en-US" sz="1200" dirty="0" smtClean="0"/>
              <a:t>Matrix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Improving Model</a:t>
            </a:r>
            <a:endParaRPr lang="en-US" sz="2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200" dirty="0"/>
              <a:t>Check accuracy for each model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200" dirty="0"/>
              <a:t>Get tuned </a:t>
            </a:r>
            <a:r>
              <a:rPr lang="en-US" sz="1200" dirty="0" err="1"/>
              <a:t>hyperparameters</a:t>
            </a:r>
            <a:r>
              <a:rPr lang="en-US" sz="1200" dirty="0"/>
              <a:t> for each type of algorithms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200" dirty="0"/>
              <a:t>Plot Confusion </a:t>
            </a:r>
            <a:r>
              <a:rPr lang="en-US" sz="1200" dirty="0" smtClean="0"/>
              <a:t>Matrix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16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Finding the best performing Classification model</a:t>
            </a:r>
            <a:endParaRPr lang="en-US" sz="2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200" dirty="0"/>
              <a:t>Check accuracy for each model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200" dirty="0"/>
              <a:t>Get tuned </a:t>
            </a:r>
            <a:r>
              <a:rPr lang="en-US" sz="1200" dirty="0" err="1"/>
              <a:t>hyperparameters</a:t>
            </a:r>
            <a:r>
              <a:rPr lang="en-US" sz="1200" dirty="0"/>
              <a:t> for each type of algorithms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200" dirty="0"/>
              <a:t>Plot Confusion Matrix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097" y="1657313"/>
            <a:ext cx="3219450" cy="32861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65250" y="5243113"/>
            <a:ext cx="3220361" cy="165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rgbClr val="204E79"/>
                </a:solidFill>
                <a:latin typeface="Abadi" panose="020B0604020104020204" pitchFamily="34" charset="0"/>
              </a:rPr>
              <a:t>Add the GitHub URL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https://github.com/veer2701/github_projects/blob/main/IBM-Data-Science---</a:t>
            </a:r>
            <a:r>
              <a:rPr lang="en-US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SpaceX-Capstone-Project/4%20%20SpaceX_Machine%20Learning%20Prediction_Part_5-OK-Final.ipynb</a:t>
            </a:r>
            <a:endParaRPr lang="en-US" sz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866892" y="2367817"/>
            <a:ext cx="5695760" cy="2610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69" y="2367817"/>
            <a:ext cx="2594008" cy="26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34911"/>
            <a:ext cx="10515600" cy="25467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89499" y="4765913"/>
            <a:ext cx="9249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more amount of flights at a launch site the greater the success rate at a launch site. 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00267"/>
            <a:ext cx="10515600" cy="28345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48076" y="5113005"/>
            <a:ext cx="9772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greater the payload mass for Launch Site CCAFS SLC 40 the higher the success rate for the Rocket. There is not quite a clear pattern to be found using this visualization to make a decision if the Launch Site is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dependent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on Pay Load Mass for a success launch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200492" cy="6858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36833" y="1873800"/>
            <a:ext cx="29100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Executive </a:t>
            </a:r>
            <a:r>
              <a:rPr lang="en-US" sz="2400" dirty="0"/>
              <a:t>Summary </a:t>
            </a: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Introduction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Methodology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Results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Conclusion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Appendix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539210" y="1213403"/>
            <a:ext cx="1452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453975"/>
            <a:ext cx="3932238" cy="10796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Bar chart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885" y="1910773"/>
            <a:ext cx="5819775" cy="411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0011" y="4641609"/>
            <a:ext cx="3776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Orbit GEO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, HEO, SSO, ES-L1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has the best Success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Rate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13" y="2088682"/>
            <a:ext cx="10438598" cy="26997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04210" y="4928786"/>
            <a:ext cx="9349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You should see that in the LEO orbit the Success appears related to the number of flights; on the other hand, there seems to be no relationship between flight number when in GTO orbit. 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57677"/>
            <a:ext cx="10515600" cy="28054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0536" y="4901802"/>
            <a:ext cx="9538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You can observe </a:t>
            </a:r>
            <a:r>
              <a:rPr lang="en-US" dirty="0"/>
              <a:t>that Heavy payloads have a negative influence on GTO orbits and positive on GTO and Polar LEO (ISS) orbits. 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26953"/>
            <a:ext cx="3932238" cy="9237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Line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chart of yearly average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636" y="1747495"/>
            <a:ext cx="5895975" cy="4133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0010" y="4460751"/>
            <a:ext cx="3676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observe that the success rate since 2013 kept increasing till 2020 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Rectangle 1"/>
          <p:cNvSpPr/>
          <p:nvPr/>
        </p:nvSpPr>
        <p:spPr>
          <a:xfrm>
            <a:off x="702633" y="4133330"/>
            <a:ext cx="5881047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Query 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Explanation: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Using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word DISTINCT in the query means that it will only show Unique values in the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Launch_Site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column from SpaceX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46" y="2448675"/>
            <a:ext cx="4086065" cy="26912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3920" y="2239276"/>
            <a:ext cx="6096000" cy="9797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SQL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Query: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%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sql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select DISTINCT LAUNCH_SITE from SPACEX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3635097"/>
            <a:ext cx="10515600" cy="24003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Rectangle 5"/>
          <p:cNvSpPr/>
          <p:nvPr/>
        </p:nvSpPr>
        <p:spPr>
          <a:xfrm>
            <a:off x="567891" y="2096014"/>
            <a:ext cx="5861785" cy="948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     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SQL Query: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%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select * from SPACEX where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launch_site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like 'CCA%' limit 5</a:t>
            </a:r>
          </a:p>
        </p:txBody>
      </p:sp>
      <p:sp>
        <p:nvSpPr>
          <p:cNvPr id="7" name="Rectangle 6"/>
          <p:cNvSpPr/>
          <p:nvPr/>
        </p:nvSpPr>
        <p:spPr>
          <a:xfrm>
            <a:off x="6596300" y="1967774"/>
            <a:ext cx="49858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Query Explanation:</a:t>
            </a:r>
          </a:p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sz="16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lang="en-US" sz="16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lang="en-US"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3660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SQL Query: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sum(</a:t>
            </a:r>
            <a:r>
              <a:rPr lang="en-US" sz="1600" dirty="0" err="1"/>
              <a:t>payload_mass__kg</a:t>
            </a:r>
            <a:r>
              <a:rPr lang="en-US" sz="1600" dirty="0"/>
              <a:t>_) as sum from SPACEX where customer like 'NASA (CRS)'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5194210" y="3333673"/>
            <a:ext cx="6091401" cy="1983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Query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Explanation: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16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US" sz="16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US" sz="16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US" sz="1600" dirty="0">
              <a:latin typeface="Carlito"/>
              <a:cs typeface="Carlito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0" t="22035" r="53180" b="62140"/>
          <a:stretch/>
        </p:blipFill>
        <p:spPr>
          <a:xfrm>
            <a:off x="770011" y="3611369"/>
            <a:ext cx="3599859" cy="13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65016" y="3836213"/>
            <a:ext cx="3276600" cy="13430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Rectangle 5"/>
          <p:cNvSpPr/>
          <p:nvPr/>
        </p:nvSpPr>
        <p:spPr>
          <a:xfrm>
            <a:off x="5456766" y="3671133"/>
            <a:ext cx="6091401" cy="1647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Query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Explanation: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lang="en-US" sz="16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16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lang="en-US" sz="16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lang="en-US" sz="16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16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lang="en-US" sz="16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lang="en-US" sz="16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lang="en-US" sz="1600" dirty="0">
              <a:latin typeface="Carlito"/>
              <a:cs typeface="Carli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8389" y="23743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</a:t>
            </a:r>
            <a:r>
              <a:rPr lang="en-US" dirty="0" err="1"/>
              <a:t>avg</a:t>
            </a:r>
            <a:r>
              <a:rPr lang="en-US" dirty="0"/>
              <a:t>(</a:t>
            </a:r>
            <a:r>
              <a:rPr lang="en-US" dirty="0" err="1"/>
              <a:t>payload_mass__kg</a:t>
            </a:r>
            <a:r>
              <a:rPr lang="en-US" dirty="0"/>
              <a:t>_) as Average from SPACEX where </a:t>
            </a:r>
            <a:r>
              <a:rPr lang="en-US" dirty="0" err="1"/>
              <a:t>booster_version</a:t>
            </a:r>
            <a:r>
              <a:rPr lang="en-US" dirty="0"/>
              <a:t> like 'F9 v1.1%'</a:t>
            </a:r>
          </a:p>
        </p:txBody>
      </p:sp>
      <p:sp>
        <p:nvSpPr>
          <p:cNvPr id="8" name="Rectangle 7"/>
          <p:cNvSpPr/>
          <p:nvPr/>
        </p:nvSpPr>
        <p:spPr>
          <a:xfrm>
            <a:off x="1078388" y="1883679"/>
            <a:ext cx="2107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SQL 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Query: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889073" y="2066338"/>
            <a:ext cx="5396224" cy="1256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SQL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Query: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%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sql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select min(date) as Date from SPACEX where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mission_outcome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like 'Success'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91688" y="2084213"/>
            <a:ext cx="4942086" cy="150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Query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Explanation: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1600" dirty="0"/>
              <a:t>Using the function MIN works out the minimum date in the column </a:t>
            </a:r>
            <a:r>
              <a:rPr lang="en-US" sz="1600" dirty="0" smtClean="0"/>
              <a:t>Date</a:t>
            </a:r>
          </a:p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1600" dirty="0"/>
              <a:t>The WHERE clause filters the dataset to only perform calculations on </a:t>
            </a:r>
            <a:r>
              <a:rPr lang="en-US" sz="1600" dirty="0" err="1"/>
              <a:t>Landing_Outcome</a:t>
            </a:r>
            <a:r>
              <a:rPr lang="en-US" sz="1600" dirty="0"/>
              <a:t> Success (drone </a:t>
            </a:r>
            <a:r>
              <a:rPr lang="en-US" sz="1600" dirty="0" smtClean="0"/>
              <a:t>ship)</a:t>
            </a:r>
            <a:endParaRPr lang="en-US" sz="1600" dirty="0">
              <a:latin typeface="Carlito"/>
              <a:cs typeface="Carli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4193"/>
          <a:stretch/>
        </p:blipFill>
        <p:spPr>
          <a:xfrm>
            <a:off x="770011" y="3922708"/>
            <a:ext cx="612167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889073" y="1803748"/>
            <a:ext cx="5396224" cy="1749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SQL </a:t>
            </a: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</a:rPr>
              <a:t>Query:</a:t>
            </a:r>
            <a:endParaRPr lang="en-US" sz="3200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%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select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booster_version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from SPACEX where (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mission_outcome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like 'Success') AND (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payload_mass__kg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_ BETWEEN 4000 AND 6000) AND (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landing_outcome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like 'Success (drone ship)')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4995" y="3878434"/>
            <a:ext cx="571385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Query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Explanation: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Selecting only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</a:rPr>
              <a:t>Booster_Version</a:t>
            </a:r>
            <a:endParaRPr lang="en-US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0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The WHERE clause filters the dataset to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Landing_Outcome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= Success (drone ship) </a:t>
            </a:r>
            <a:endParaRPr lang="en-US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0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AND clause specifies additional filter conditions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Payload_MASS_KG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_ &gt; 4000 AND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Payload_MASS_KG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_ &lt; 6000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408" y="2305151"/>
            <a:ext cx="44577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659654" y="1472665"/>
            <a:ext cx="5717407" cy="53752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Analysis(Classification)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ata analysis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 demo in screenshots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98457"/>
            <a:ext cx="4469780" cy="42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95437" y="1734335"/>
            <a:ext cx="5598694" cy="27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Query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Explanation:</a:t>
            </a:r>
          </a:p>
          <a:p>
            <a:endParaRPr lang="en-US" sz="11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2700">
              <a:spcBef>
                <a:spcPts val="105"/>
              </a:spcBef>
            </a:pP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4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1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00" dirty="0" smtClean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1400" spc="-5" dirty="0" smtClean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US" sz="1400" spc="-10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lang="en-US" sz="1400" dirty="0">
              <a:latin typeface="Carlito"/>
              <a:cs typeface="Carlito"/>
            </a:endParaRPr>
          </a:p>
          <a:p>
            <a:pPr marL="12700" marR="83820"/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lang="en-US" sz="1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lang="en-US" sz="14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endParaRPr lang="en-US" sz="1400" dirty="0" smtClean="0">
              <a:solidFill>
                <a:srgbClr val="404040"/>
              </a:solidFill>
              <a:latin typeface="Carlito"/>
              <a:cs typeface="Carlito"/>
            </a:endParaRPr>
          </a:p>
          <a:p>
            <a:pPr marL="12700" marR="83820"/>
            <a:r>
              <a:rPr lang="en-US" sz="1400" spc="-5" dirty="0" smtClean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1400" spc="-100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lang="en-US" sz="1400" dirty="0">
              <a:latin typeface="Carlito"/>
              <a:cs typeface="Carlito"/>
            </a:endParaRPr>
          </a:p>
          <a:p>
            <a:pPr marL="12700">
              <a:spcBef>
                <a:spcPts val="1150"/>
              </a:spcBef>
            </a:pP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14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lang="en-US" sz="1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00" spc="-5" dirty="0" smtClean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1400" spc="-20" dirty="0" smtClean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US" sz="1400" spc="-20" dirty="0">
                <a:solidFill>
                  <a:srgbClr val="404040"/>
                </a:solidFill>
                <a:latin typeface="Carlito"/>
                <a:cs typeface="Carlito"/>
              </a:rPr>
              <a:t>are</a:t>
            </a:r>
            <a:r>
              <a:rPr lang="en-US" sz="1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lang="en-US" sz="1400" dirty="0">
              <a:latin typeface="Carlito"/>
              <a:cs typeface="Carlito"/>
            </a:endParaRPr>
          </a:p>
          <a:p>
            <a:pPr marL="12700" marR="337185">
              <a:spcBef>
                <a:spcPts val="1440"/>
              </a:spcBef>
            </a:pPr>
            <a:r>
              <a:rPr lang="en-US" sz="14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lang="en-US" sz="1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4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14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14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lang="en-US" sz="1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lang="en-US" sz="1400" dirty="0">
              <a:latin typeface="Carlito"/>
              <a:cs typeface="Carlito"/>
            </a:endParaRPr>
          </a:p>
          <a:p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4576" y="1843123"/>
            <a:ext cx="5396224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SQL </a:t>
            </a: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</a:rPr>
              <a:t>Query:</a:t>
            </a:r>
            <a:endParaRPr lang="en-US" sz="3200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%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SELECT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mission_outcome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, count(*) as Count FROM SPACEX GROUP by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mission_outcome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ORDER BY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mission_outcome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76" y="3735763"/>
            <a:ext cx="53149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Rectangle 5"/>
          <p:cNvSpPr/>
          <p:nvPr/>
        </p:nvSpPr>
        <p:spPr>
          <a:xfrm>
            <a:off x="889072" y="4089361"/>
            <a:ext cx="52238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Query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Explanation: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Using the word DISTINCT in the query means that it will only show Unique values in the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Booster_Version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column from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SpaceX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GROUP BY puts the list in order set to a certain condition. DESC means its arranging the dataset into descending order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04576" y="1816597"/>
            <a:ext cx="5210039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SQL </a:t>
            </a: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</a:rPr>
              <a:t>Query:</a:t>
            </a:r>
            <a:endParaRPr lang="en-US" sz="3200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%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SELECT DISTINCT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booster_version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, MAX(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payload_mass__kg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_) as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MaximumPayloadMass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FROM SPACEX GROUP BY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booster_version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811" y="1529773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2016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Launch Records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4576" y="1816597"/>
            <a:ext cx="5210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SQL </a:t>
            </a: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</a:rPr>
              <a:t>Query:</a:t>
            </a:r>
            <a:endParaRPr lang="en-US" sz="3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4576" y="4177375"/>
            <a:ext cx="4616578" cy="184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Query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Explanation: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US" sz="16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US" sz="16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600" dirty="0" smtClean="0">
                <a:solidFill>
                  <a:srgbClr val="404040"/>
                </a:solidFill>
                <a:latin typeface="Carlito"/>
                <a:cs typeface="Carlito"/>
              </a:rPr>
              <a:t>2016 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16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16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US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US" sz="16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16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lang="en-US" sz="16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US" sz="1600" dirty="0">
              <a:latin typeface="Carlito"/>
              <a:cs typeface="Carlito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4576" y="2412102"/>
            <a:ext cx="48860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%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SELECT MONTH(DATE), DATE, LANDING_OUTCOME, BOOSTER_VERSION, LAUNCH_SITE FROM SPACEX where  LANDING_OUTCOME like 'Failure (drone ship)';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61" y="2932807"/>
            <a:ext cx="618764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Rectangle 5"/>
          <p:cNvSpPr/>
          <p:nvPr/>
        </p:nvSpPr>
        <p:spPr>
          <a:xfrm>
            <a:off x="6612545" y="1686109"/>
            <a:ext cx="5322781" cy="2277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Query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Explanation:</a:t>
            </a:r>
          </a:p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US" sz="1400" spc="-5" dirty="0" smtClean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400" dirty="0" smtClean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400" spc="-5" dirty="0" smtClean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400" dirty="0" smtClean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400" spc="-20" dirty="0" smtClean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lang="en-US" sz="1400" spc="-5" dirty="0" smtClean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1400" spc="-125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00" dirty="0" smtClean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lang="en-US" sz="1400" spc="-5" dirty="0" smtClean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lang="en-US" sz="1400" dirty="0" smtClean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lang="en-US" sz="1400" spc="-25" dirty="0" smtClean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lang="en-US" sz="1400" dirty="0" smtClean="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US" sz="1400" spc="-20" dirty="0" smtClean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14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1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14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1400" dirty="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US" sz="14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1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lang="en-US" sz="14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lang="en-US" sz="1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0011" y="1716673"/>
            <a:ext cx="570427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SQL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Query: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%%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sql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select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landing_outcome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COUNT(*) AS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no_outcome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from SPACEX where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landing_outcome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like 'Success%' AND DATE BETWEEN '2010-06-04' AND '2017-03-20' 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GROUP by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landing_outcome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ORDER BY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no_outcome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Desc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704105"/>
            <a:ext cx="74676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86372" y="1345614"/>
            <a:ext cx="10082878" cy="5062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sites map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5791" y="5377930"/>
            <a:ext cx="55941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the SpaceX launch sites are in the United States of America coasts, Florida and California.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Color Labelled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44640"/>
            <a:ext cx="2428875" cy="2447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232" y="1447045"/>
            <a:ext cx="2552700" cy="2445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347" y="1444640"/>
            <a:ext cx="4514850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59" y="4047272"/>
            <a:ext cx="2143125" cy="2705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3519232" y="5293895"/>
            <a:ext cx="3824844" cy="438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Florida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19232" y="5840623"/>
            <a:ext cx="4681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accent6"/>
                </a:solidFill>
              </a:rPr>
              <a:t>Green Marker </a:t>
            </a:r>
            <a:r>
              <a:rPr lang="en-US" dirty="0" smtClean="0"/>
              <a:t>shows </a:t>
            </a:r>
            <a:r>
              <a:rPr lang="en-US" dirty="0"/>
              <a:t>successful l</a:t>
            </a:r>
            <a:r>
              <a:rPr lang="en-US" dirty="0" smtClean="0"/>
              <a:t>aunches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</a:rPr>
              <a:t>Red Marker </a:t>
            </a:r>
            <a:r>
              <a:rPr lang="en-US" dirty="0"/>
              <a:t>shows </a:t>
            </a:r>
            <a:r>
              <a:rPr lang="en-US" dirty="0" smtClean="0"/>
              <a:t>unsuccessful launches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597426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 smtClean="0">
                <a:solidFill>
                  <a:srgbClr val="0B49CB"/>
                </a:solidFill>
                <a:latin typeface="Abadi"/>
              </a:rPr>
              <a:t>Working out Launch sites distances to landmarks to find the trends with </a:t>
            </a:r>
            <a:r>
              <a:rPr lang="en-US" sz="2400" dirty="0" err="1" smtClean="0">
                <a:solidFill>
                  <a:srgbClr val="0B49CB"/>
                </a:solidFill>
                <a:latin typeface="Abadi"/>
              </a:rPr>
              <a:t>Haversine</a:t>
            </a:r>
            <a:r>
              <a:rPr lang="en-US" sz="2400" dirty="0" smtClean="0">
                <a:solidFill>
                  <a:srgbClr val="0B49CB"/>
                </a:solidFill>
                <a:latin typeface="Abadi"/>
              </a:rPr>
              <a:t> formula using CCAFS-SLC-40 as a reference</a:t>
            </a:r>
            <a:endParaRPr lang="en-US" sz="24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921694"/>
            <a:ext cx="7084206" cy="1725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107917"/>
            <a:ext cx="7084205" cy="156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12482" y="2121732"/>
            <a:ext cx="3345490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launch sites in close proximity to railways?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launch sites in close proximity to highways? No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launch sites in close proximity to coastline? Yes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launch sites keep certain distance away from cities? Yes 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800" dirty="0" smtClean="0">
                <a:solidFill>
                  <a:srgbClr val="0B49CB"/>
                </a:solidFill>
                <a:latin typeface="Abadi"/>
              </a:rPr>
              <a:t>Dashboard – Pie Chart showing the success percentage achieved by each launch site</a:t>
            </a:r>
            <a:endParaRPr lang="en-US" sz="28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434" y="1369553"/>
            <a:ext cx="7998593" cy="4755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87779" y="6242545"/>
            <a:ext cx="7998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can see that KSC LC-39A had the most successful launches from all the sites 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mtClean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874614" y="4809234"/>
            <a:ext cx="6603253" cy="1613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influences if the rocket will land successfully?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effect each relationship with certain rocket variables will impact in determining the success rate of a successful landing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conditions does SpaceX have to achieve to get the best results and ensure the best rocket success landing rate. 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74614" y="2163402"/>
            <a:ext cx="6699877" cy="1959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predicted if the Falcon 9 first stage will land successfully  </a:t>
            </a:r>
          </a:p>
          <a:p>
            <a:pPr marL="285750" indent="-285750"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65millon dollars; other providers cost upward of 165 million dollar, much of savings is because SpaceX can reuse the first stage will land, </a:t>
            </a:r>
          </a:p>
          <a:p>
            <a:pPr marL="285750" indent="-285750"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Therefor, if we can determine if the first stage will land we can determine the cost of a launch, This information can be used if an alternative company wants to bid against SpaceX for a rocket launch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47" y="2014823"/>
            <a:ext cx="3619644" cy="361964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58305" y="1670579"/>
            <a:ext cx="4515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 smtClean="0">
                <a:solidFill>
                  <a:srgbClr val="0B49CB"/>
                </a:solidFill>
                <a:latin typeface="Abadi" panose="020B0604020104020204" pitchFamily="34" charset="0"/>
              </a:rPr>
              <a:t>Project background and context</a:t>
            </a:r>
            <a:endParaRPr lang="en-US" sz="2400" b="1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8305" y="4187703"/>
            <a:ext cx="4772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 smtClean="0">
                <a:solidFill>
                  <a:srgbClr val="0B49CB"/>
                </a:solidFill>
                <a:latin typeface="Abadi" panose="020B0604020104020204" pitchFamily="34" charset="0"/>
              </a:rPr>
              <a:t>Problems that need to be solved?</a:t>
            </a:r>
            <a:endParaRPr lang="en-US" sz="2400" b="1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Dashboard – Pie Chart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for the launch site with heist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056" y="1398070"/>
            <a:ext cx="8258476" cy="45214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5848" y="6025573"/>
            <a:ext cx="8184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KSC LC-39A achieved a 76.9% success rate while getting a 23.1% failure rate 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400" dirty="0">
                <a:solidFill>
                  <a:srgbClr val="0B49CB"/>
                </a:solidFill>
                <a:latin typeface="Abadi"/>
              </a:rPr>
              <a:t>Dashboard – </a:t>
            </a:r>
            <a:r>
              <a:rPr lang="en-US" sz="2400" dirty="0" smtClean="0">
                <a:solidFill>
                  <a:srgbClr val="0B49CB"/>
                </a:solidFill>
                <a:latin typeface="Abadi"/>
              </a:rPr>
              <a:t>Payload vs. Launch Outcome scatter plot for all sites, with different payload selected in the range slider</a:t>
            </a:r>
            <a:endParaRPr lang="en-US" sz="24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77529"/>
            <a:ext cx="10687961" cy="31468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8315" y="5128558"/>
            <a:ext cx="9811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see the success rates for low weighted payloads is higher than the heavy weighted payloads 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805" y="2146537"/>
            <a:ext cx="5037921" cy="34042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32" y="3808789"/>
            <a:ext cx="5650040" cy="7958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572" y="1547127"/>
            <a:ext cx="48778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Classification Accuracy using training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770011" y="2646744"/>
            <a:ext cx="4783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As you can see our accuracy is extremely close but we do have a winner its down to decimal places! using this function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572" y="5550365"/>
            <a:ext cx="5650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After selecting the best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hyperparameters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the decision tree classifier using the validation data, we achieved </a:t>
            </a:r>
            <a:r>
              <a:rPr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94.44%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accuracy on the test data.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9632" y="5092385"/>
            <a:ext cx="2966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Tree algorithm wins!! 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13" y="2057400"/>
            <a:ext cx="5298697" cy="32322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9056" y="2057400"/>
            <a:ext cx="44212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Examining the confusion matrix, we see that Tree can distinguish between the different classes. We see that the major problem is false positives.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13" y="3657599"/>
            <a:ext cx="3368852" cy="18069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62378" y="5489596"/>
            <a:ext cx="3620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Confusion matrix for Tree Algorithm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882880" y="1463041"/>
            <a:ext cx="7575092" cy="48703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Classifier Algorithm is the best for Machine Learning Model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paceX launches is directly proportional to time in years they will eventually perfect the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most successful launches from all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 HEO, SSO, ES-L1 has best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10653"/>
            <a:ext cx="2550193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Anywhere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Haversine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Formula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 Watson Server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 Db2 Server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Instructors from IBM 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u="heavy" spc="-5" dirty="0" smtClean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59" y="1800835"/>
            <a:ext cx="8974960" cy="39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1" r="4060" b="13228"/>
          <a:stretch/>
        </p:blipFill>
        <p:spPr>
          <a:xfrm>
            <a:off x="-19664" y="0"/>
            <a:ext cx="12211664" cy="686595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6558116" y="694611"/>
            <a:ext cx="5324167" cy="588226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1200" dirty="0" smtClean="0">
                <a:solidFill>
                  <a:schemeClr val="bg1"/>
                </a:solidFill>
                <a:latin typeface="Abadi"/>
              </a:rPr>
              <a:t>Methodology</a:t>
            </a:r>
            <a:endParaRPr lang="en-US" sz="11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6400" dirty="0">
                <a:solidFill>
                  <a:schemeClr val="bg1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4800" dirty="0" smtClean="0">
                <a:solidFill>
                  <a:schemeClr val="bg1"/>
                </a:solidFill>
                <a:latin typeface="Abadi"/>
              </a:rPr>
              <a:t>SpaceX REST API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 </a:t>
            </a:r>
            <a:endParaRPr lang="en-US" sz="4800" dirty="0" smtClean="0">
              <a:solidFill>
                <a:schemeClr val="bg1"/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4800" dirty="0" smtClean="0">
                <a:solidFill>
                  <a:schemeClr val="bg1"/>
                </a:solidFill>
                <a:latin typeface="Abadi"/>
              </a:rPr>
              <a:t>Web Scraping from Wikipedia</a:t>
            </a:r>
            <a:endParaRPr lang="en-US" sz="48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6400" dirty="0">
                <a:solidFill>
                  <a:schemeClr val="bg1"/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4800" dirty="0" smtClean="0">
                <a:solidFill>
                  <a:schemeClr val="bg1"/>
                </a:solidFill>
                <a:latin typeface="Abadi"/>
              </a:rPr>
              <a:t>One Hot Encoding data fields for Machine Learning and dropping out irrelevant columns</a:t>
            </a:r>
            <a:endParaRPr lang="en-US" sz="48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6400" dirty="0">
                <a:solidFill>
                  <a:schemeClr val="bg1"/>
                </a:solidFill>
                <a:latin typeface="Abadi"/>
              </a:rPr>
              <a:t>Perform exploratory data analysis (EDA) using visualization and </a:t>
            </a:r>
            <a:r>
              <a:rPr lang="en-US" sz="6400" dirty="0" smtClean="0">
                <a:solidFill>
                  <a:schemeClr val="bg1"/>
                </a:solidFill>
                <a:latin typeface="Abadi"/>
              </a:rPr>
              <a:t>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4800" dirty="0" smtClean="0">
                <a:solidFill>
                  <a:schemeClr val="bg1"/>
                </a:solidFill>
                <a:latin typeface="Abadi"/>
              </a:rPr>
              <a:t>Plotting: scattered Graphs and Bar Graphs to show relationship between variables  </a:t>
            </a:r>
            <a:endParaRPr lang="en-US" sz="48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6400" dirty="0">
                <a:solidFill>
                  <a:schemeClr val="bg1"/>
                </a:solidFill>
                <a:latin typeface="Abadi"/>
              </a:rPr>
              <a:t>Perform interactive visual analytics using Folium and </a:t>
            </a:r>
            <a:r>
              <a:rPr lang="en-US" sz="6400" dirty="0" err="1">
                <a:solidFill>
                  <a:schemeClr val="bg1"/>
                </a:solidFill>
                <a:latin typeface="Abadi"/>
              </a:rPr>
              <a:t>Plotly</a:t>
            </a:r>
            <a:r>
              <a:rPr lang="en-US" sz="6400" dirty="0">
                <a:solidFill>
                  <a:schemeClr val="bg1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6400" dirty="0">
                <a:solidFill>
                  <a:schemeClr val="bg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4800" dirty="0" smtClean="0">
                <a:solidFill>
                  <a:schemeClr val="bg1"/>
                </a:solidFill>
                <a:latin typeface="Abadi"/>
              </a:rPr>
              <a:t>How to build, how tuned, how evaluated the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0792"/>
            <a:ext cx="10515600" cy="5337208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Abadi" panose="020B0604020104020204"/>
              </a:rPr>
              <a:t>We </a:t>
            </a:r>
            <a:r>
              <a:rPr lang="en-US" sz="1600" dirty="0">
                <a:latin typeface="Abadi" panose="020B0604020104020204"/>
              </a:rPr>
              <a:t>worked with SpaceX launch data that is gathered from the SpaceX REST API. </a:t>
            </a:r>
            <a:endParaRPr lang="en-US" sz="1600" dirty="0" smtClean="0">
              <a:latin typeface="Abadi" panose="020B060402010402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Abadi" panose="020B0604020104020204"/>
              </a:rPr>
              <a:t>This </a:t>
            </a:r>
            <a:r>
              <a:rPr lang="en-US" sz="1600" dirty="0">
                <a:latin typeface="Abadi" panose="020B0604020104020204"/>
              </a:rPr>
              <a:t>API will give us data about launches, including information about the rocket used, payload delivered, launch specifications, landing specifications, and landing outcome.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Abadi" panose="020B0604020104020204"/>
              </a:rPr>
              <a:t>Our </a:t>
            </a:r>
            <a:r>
              <a:rPr lang="en-US" sz="1600" dirty="0">
                <a:latin typeface="Abadi" panose="020B0604020104020204"/>
              </a:rPr>
              <a:t>goal is to use this data to predict whether SpaceX will attempt to land a rocket or not.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Abadi" panose="020B0604020104020204"/>
              </a:rPr>
              <a:t>The </a:t>
            </a:r>
            <a:r>
              <a:rPr lang="en-US" sz="1600" dirty="0">
                <a:latin typeface="Abadi" panose="020B0604020104020204"/>
              </a:rPr>
              <a:t>SpaceX REST API endpoints, or URL, starts with api.spacexdata.com/v4/.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Abadi" panose="020B0604020104020204"/>
              </a:rPr>
              <a:t>Another </a:t>
            </a:r>
            <a:r>
              <a:rPr lang="en-US" sz="1600" dirty="0">
                <a:latin typeface="Abadi" panose="020B0604020104020204"/>
              </a:rPr>
              <a:t>popular data source for obtaining Falcon 9 Launch data is web scraping Wikipedia using </a:t>
            </a:r>
            <a:r>
              <a:rPr lang="en-US" sz="1600" dirty="0" err="1">
                <a:latin typeface="Abadi" panose="020B0604020104020204"/>
              </a:rPr>
              <a:t>BeautifulSoup</a:t>
            </a:r>
            <a:r>
              <a:rPr lang="en-US" sz="1600" dirty="0" smtClean="0">
                <a:latin typeface="Abadi" panose="020B0604020104020204"/>
              </a:rPr>
              <a:t>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7971" y="5239033"/>
            <a:ext cx="1094943" cy="120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Use SpaceX</a:t>
            </a:r>
          </a:p>
          <a:p>
            <a:pPr algn="ctr"/>
            <a:r>
              <a:rPr lang="en-US" sz="1600" dirty="0" smtClean="0"/>
              <a:t>REST API</a:t>
            </a:r>
            <a:endParaRPr lang="en-US" sz="1600" dirty="0"/>
          </a:p>
        </p:txBody>
      </p:sp>
      <p:sp>
        <p:nvSpPr>
          <p:cNvPr id="3" name="Right Arrow 2"/>
          <p:cNvSpPr/>
          <p:nvPr/>
        </p:nvSpPr>
        <p:spPr>
          <a:xfrm>
            <a:off x="2949945" y="5711662"/>
            <a:ext cx="308008" cy="267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98" y="5693055"/>
            <a:ext cx="329213" cy="304826"/>
          </a:xfrm>
          <a:prstGeom prst="rect">
            <a:avLst/>
          </a:prstGeom>
        </p:spPr>
      </p:pic>
      <p:sp>
        <p:nvSpPr>
          <p:cNvPr id="17" name="Bent-Up Arrow 16"/>
          <p:cNvSpPr/>
          <p:nvPr/>
        </p:nvSpPr>
        <p:spPr>
          <a:xfrm rot="5400000">
            <a:off x="6910436" y="4972188"/>
            <a:ext cx="629575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698" y="5902968"/>
            <a:ext cx="749873" cy="65232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071085" y="4363547"/>
            <a:ext cx="24066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Web Scrapping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56814" y="4655565"/>
            <a:ext cx="26304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SpaceX REST API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54985" y="5233908"/>
            <a:ext cx="1050540" cy="120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Return SpaceX data in .</a:t>
            </a:r>
            <a:r>
              <a:rPr lang="en-US" sz="1600" dirty="0" err="1" smtClean="0"/>
              <a:t>json</a:t>
            </a:r>
            <a:r>
              <a:rPr lang="en-US" sz="1600" dirty="0" smtClean="0"/>
              <a:t> file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4854857" y="5245121"/>
            <a:ext cx="1102172" cy="120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Normalize .</a:t>
            </a:r>
            <a:r>
              <a:rPr lang="en-US" sz="1600" dirty="0" err="1" smtClean="0"/>
              <a:t>json</a:t>
            </a:r>
            <a:r>
              <a:rPr lang="en-US" sz="1600" dirty="0" smtClean="0"/>
              <a:t> data into .csv data 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6594006" y="4097956"/>
            <a:ext cx="1094943" cy="956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Request HTML data from Wikipedia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63345" y="4973010"/>
            <a:ext cx="1094943" cy="956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Extract data using Beautiful Soap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46932" y="5834254"/>
            <a:ext cx="1094943" cy="956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Normalize data into .csv file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7328" y="1280160"/>
            <a:ext cx="6622181" cy="514705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Getting response from API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2. Converting Response to a .</a:t>
            </a:r>
            <a:r>
              <a:rPr lang="en-US" sz="1600" dirty="0" err="1" smtClean="0">
                <a:solidFill>
                  <a:srgbClr val="1C7DDB"/>
                </a:solidFill>
                <a:latin typeface="Abadi"/>
              </a:rPr>
              <a:t>json</a:t>
            </a: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 file</a:t>
            </a: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 smtClean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3. Apply custom functions to clean data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	</a:t>
            </a: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	  </a:t>
            </a: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           4. Assign list to dictionary then </a:t>
            </a:r>
            <a:r>
              <a:rPr lang="en-US" sz="1600" dirty="0" err="1" smtClean="0">
                <a:solidFill>
                  <a:srgbClr val="1C7DDB"/>
                </a:solidFill>
                <a:latin typeface="Abadi"/>
              </a:rPr>
              <a:t>dataframe</a:t>
            </a:r>
            <a:endParaRPr lang="en-US" sz="1600" dirty="0" smtClean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5. Filter </a:t>
            </a:r>
            <a:r>
              <a:rPr lang="en-US" sz="1600" dirty="0" err="1" smtClean="0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 and export to flat file in .csv</a:t>
            </a: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 </a:t>
            </a:r>
          </a:p>
          <a:p>
            <a:pPr marL="0" indent="0">
              <a:buNone/>
            </a:pPr>
            <a:endParaRPr lang="en-US" sz="2200" dirty="0" smtClean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7398" y="1799648"/>
            <a:ext cx="4257017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</a:t>
            </a:r>
            <a:r>
              <a:rPr lang="en-US" sz="20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SpaceX REST API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return SpaceX data in .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.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into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the data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data to flat .csv file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1600" dirty="0">
                <a:solidFill>
                  <a:srgbClr val="1C7DDB"/>
                </a:solidFill>
                <a:latin typeface="Abadi" panose="020B0604020104020204" pitchFamily="34" charset="0"/>
                <a:hlinkClick r:id="rId4"/>
              </a:rPr>
              <a:t>https://github.com/veer2701/github_projects/blob/main/IBM-Data-Science---</a:t>
            </a:r>
            <a:r>
              <a:rPr lang="en-US" sz="1600" dirty="0" smtClean="0">
                <a:solidFill>
                  <a:srgbClr val="1C7DDB"/>
                </a:solidFill>
                <a:latin typeface="Abadi" panose="020B0604020104020204" pitchFamily="34" charset="0"/>
                <a:hlinkClick r:id="rId4"/>
              </a:rPr>
              <a:t>SpaceX-Capstone-Project/1.1%20%20jupyter-labs-spacex-data-collection-api-OK-Final.ipynb</a:t>
            </a:r>
            <a:endParaRPr lang="en-US" sz="1600" dirty="0" smtClean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28" y="1595451"/>
            <a:ext cx="4706403" cy="48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328" y="2342002"/>
            <a:ext cx="4391025" cy="485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7328" y="3132137"/>
            <a:ext cx="2514600" cy="781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1928" y="3522662"/>
            <a:ext cx="3749893" cy="21285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2103" y="5997792"/>
            <a:ext cx="481965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1928" y="5678988"/>
            <a:ext cx="2505075" cy="180975"/>
          </a:xfrm>
          <a:prstGeom prst="rect">
            <a:avLst/>
          </a:prstGeom>
        </p:spPr>
      </p:pic>
      <p:sp>
        <p:nvSpPr>
          <p:cNvPr id="14" name="Curved Left Arrow 13"/>
          <p:cNvSpPr/>
          <p:nvPr/>
        </p:nvSpPr>
        <p:spPr>
          <a:xfrm>
            <a:off x="9736874" y="1761112"/>
            <a:ext cx="316857" cy="876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flipH="1">
            <a:off x="5062887" y="2427831"/>
            <a:ext cx="321145" cy="111189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ent-Up Arrow 17"/>
          <p:cNvSpPr/>
          <p:nvPr/>
        </p:nvSpPr>
        <p:spPr>
          <a:xfrm flipV="1">
            <a:off x="9350323" y="2965605"/>
            <a:ext cx="850392" cy="3337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3540" y="5693026"/>
            <a:ext cx="350128" cy="5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4141" y="2362152"/>
            <a:ext cx="3634843" cy="23061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https://github.com/veer2701/github_projects/blob/main/IBM-Data-Science---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SpaceX-Capstone-Project/1.2%20%20jupyter-labs-webscraping-OK.ipynb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4389428" y="1240100"/>
            <a:ext cx="6954671" cy="518711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1C7DDB"/>
                </a:solidFill>
                <a:latin typeface="Abadi"/>
              </a:rPr>
              <a:t>1. Getting response from HTML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 smtClean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591" y="1470865"/>
            <a:ext cx="3153203" cy="3003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00497" y="1771973"/>
            <a:ext cx="27927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C7DDB"/>
                </a:solidFill>
                <a:latin typeface="Abadi"/>
              </a:rPr>
              <a:t>2. Creating </a:t>
            </a:r>
            <a:r>
              <a:rPr lang="en-US" sz="1400" dirty="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1400" dirty="0">
                <a:solidFill>
                  <a:srgbClr val="1C7DDB"/>
                </a:solidFill>
                <a:latin typeface="Abadi"/>
              </a:rPr>
              <a:t> Object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422" y="2064594"/>
            <a:ext cx="4176304" cy="2668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37534" y="2359352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C7DDB"/>
                </a:solidFill>
                <a:latin typeface="Abadi"/>
              </a:rPr>
              <a:t>3. Finding Tables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863" y="2688774"/>
            <a:ext cx="3428706" cy="2806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447863" y="2904782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C7DDB"/>
                </a:solidFill>
                <a:latin typeface="Abadi"/>
              </a:rPr>
              <a:t>4. Getting Column Names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7108" y="3241058"/>
            <a:ext cx="4309935" cy="9048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593616" y="1741083"/>
            <a:ext cx="2074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C7DDB"/>
                </a:solidFill>
                <a:latin typeface="Abadi"/>
              </a:rPr>
              <a:t>5. </a:t>
            </a:r>
            <a:r>
              <a:rPr lang="en-US" sz="1400" dirty="0" smtClean="0">
                <a:solidFill>
                  <a:srgbClr val="1C7DDB"/>
                </a:solidFill>
                <a:latin typeface="Abadi"/>
              </a:rPr>
              <a:t>Creation of dictionary</a:t>
            </a:r>
            <a:endParaRPr lang="en-US" sz="14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9463" y="2126307"/>
            <a:ext cx="3162300" cy="30289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415091" y="4137321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1C7DDB"/>
                </a:solidFill>
                <a:latin typeface="Abadi"/>
              </a:rPr>
              <a:t>6. </a:t>
            </a:r>
            <a:r>
              <a:rPr lang="en-US" sz="1400" dirty="0">
                <a:solidFill>
                  <a:srgbClr val="1C7DDB"/>
                </a:solidFill>
                <a:latin typeface="Abadi"/>
              </a:rPr>
              <a:t>Appending data to keys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09935" y="5777559"/>
            <a:ext cx="2064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C7DDB"/>
                </a:solidFill>
                <a:latin typeface="Abadi"/>
              </a:rPr>
              <a:t>8. </a:t>
            </a:r>
            <a:r>
              <a:rPr lang="en-US" sz="14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1400" dirty="0">
                <a:solidFill>
                  <a:srgbClr val="1C7DDB"/>
                </a:solidFill>
                <a:latin typeface="Abadi"/>
              </a:rPr>
              <a:t> to .csv file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64263" y="5263766"/>
            <a:ext cx="3118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C7DDB"/>
                </a:solidFill>
                <a:latin typeface="Abadi"/>
              </a:rPr>
              <a:t>7. Converting dictionary to </a:t>
            </a:r>
            <a:r>
              <a:rPr lang="en-US" sz="1400" dirty="0" err="1">
                <a:solidFill>
                  <a:srgbClr val="1C7DDB"/>
                </a:solidFill>
                <a:latin typeface="Abadi"/>
              </a:rPr>
              <a:t>dataframe</a:t>
            </a:r>
            <a:endParaRPr lang="en-US" sz="14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4263" y="5617583"/>
            <a:ext cx="2381250" cy="3619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7863" y="6101795"/>
            <a:ext cx="3581400" cy="200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1791" y="4477945"/>
            <a:ext cx="3373616" cy="12651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118682" y="1586539"/>
            <a:ext cx="307734" cy="518824"/>
          </a:xfrm>
          <a:prstGeom prst="rect">
            <a:avLst/>
          </a:prstGeom>
        </p:spPr>
      </p:pic>
      <p:sp>
        <p:nvSpPr>
          <p:cNvPr id="25" name="Bent Arrow 24"/>
          <p:cNvSpPr/>
          <p:nvPr/>
        </p:nvSpPr>
        <p:spPr>
          <a:xfrm flipH="1" flipV="1">
            <a:off x="7667887" y="2307737"/>
            <a:ext cx="461971" cy="616728"/>
          </a:xfrm>
          <a:prstGeom prst="bentArrow">
            <a:avLst>
              <a:gd name="adj1" fmla="val 25000"/>
              <a:gd name="adj2" fmla="val 2440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3037" y="2765333"/>
            <a:ext cx="304826" cy="5182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8035909" y="3934375"/>
            <a:ext cx="482391" cy="483202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flipH="1">
            <a:off x="7894147" y="4834128"/>
            <a:ext cx="685316" cy="250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7622195" y="5440289"/>
            <a:ext cx="575240" cy="2865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66259" y="5947631"/>
            <a:ext cx="427357" cy="4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f80a141d-92ca-4d3d-9308-f7e7b1d44ce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1647</TotalTime>
  <Words>2725</Words>
  <Application>Microsoft Office PowerPoint</Application>
  <PresentationFormat>Widescreen</PresentationFormat>
  <Paragraphs>400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Abadi</vt:lpstr>
      <vt:lpstr>Arial</vt:lpstr>
      <vt:lpstr>Calibri</vt:lpstr>
      <vt:lpstr>Calibri Light</vt:lpstr>
      <vt:lpstr>Carlito</vt:lpstr>
      <vt:lpstr>IBM Plex Mono SemiBold</vt:lpstr>
      <vt:lpstr>IBM Plex Mono Text</vt:lpstr>
      <vt:lpstr>Segoe UI</vt:lpstr>
      <vt:lpstr>SF Pro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Microsoft account</cp:lastModifiedBy>
  <cp:revision>323</cp:revision>
  <dcterms:created xsi:type="dcterms:W3CDTF">2021-04-29T18:58:34Z</dcterms:created>
  <dcterms:modified xsi:type="dcterms:W3CDTF">2021-11-28T16:04:49Z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